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66" r:id="rId5"/>
    <p:sldId id="257" r:id="rId6"/>
    <p:sldId id="268" r:id="rId7"/>
    <p:sldId id="272" r:id="rId8"/>
    <p:sldId id="269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6/19/2023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8004" y="3995562"/>
            <a:ext cx="5865824" cy="1562195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Descriptive Analysis of the home sales dataset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Project Phase1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8004" y="5467739"/>
            <a:ext cx="5268177" cy="1064671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Prafull Pandey</a:t>
            </a:r>
          </a:p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BAN 502 Predictive Analytics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Data Observation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7D9899-1B02-6380-4BAE-AB5448AA10BB}"/>
              </a:ext>
            </a:extLst>
          </p:cNvPr>
          <p:cNvSpPr txBox="1"/>
          <p:nvPr/>
        </p:nvSpPr>
        <p:spPr>
          <a:xfrm>
            <a:off x="755584" y="1526721"/>
            <a:ext cx="104648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blank/NA is observed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80 predictors and one response variable with a total of 81 variables and 2053 observations.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Response variable </a:t>
            </a:r>
            <a:r>
              <a:rPr lang="en-US" dirty="0" err="1"/>
              <a:t>Above_Median</a:t>
            </a:r>
            <a:r>
              <a:rPr lang="en-US" dirty="0"/>
              <a:t> is a nominal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47 characters and 34 numeric variables in the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mutation of response variable in numeric would require to examine all quantitative variable correlation.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the character variables required to translate into factors.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outliers are observed with both continuous and nominal variables and might require data fitting during model development to avoid overfitting.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"</a:t>
            </a:r>
            <a:r>
              <a:rPr lang="en-US" dirty="0" err="1"/>
              <a:t>ggpairs</a:t>
            </a:r>
            <a:r>
              <a:rPr lang="en-US" dirty="0"/>
              <a:t>" plot would require to analyze the possible correlation of all the variables with the response variable.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Mostly, the box plot is recommended for continuous variables and the bar chart for nominals.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81134" y="1330778"/>
            <a:ext cx="5878286" cy="19594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298" y="685800"/>
            <a:ext cx="9601200" cy="840921"/>
          </a:xfrm>
        </p:spPr>
        <p:txBody>
          <a:bodyPr>
            <a:normAutofit/>
          </a:bodyPr>
          <a:lstStyle/>
          <a:p>
            <a:r>
              <a:rPr lang="en-US" dirty="0"/>
              <a:t>Selection of Variables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81134" y="1330778"/>
            <a:ext cx="5878286" cy="19594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F9698C-643B-A490-5F91-D81DDA8CF308}"/>
              </a:ext>
            </a:extLst>
          </p:cNvPr>
          <p:cNvSpPr txBox="1"/>
          <p:nvPr/>
        </p:nvSpPr>
        <p:spPr>
          <a:xfrm>
            <a:off x="785716" y="1526721"/>
            <a:ext cx="107251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Based on correlation analysis, the combination of character and number variables was selected.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These variables reflected the greater value of standard deviation and stronger correlation on the positive side. The greater standard deviation means more patterns in data and might protect from overfitting.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Most of the character and numeric variables are dropped because of inconclusive relation with the response variable.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17 variables are considered based on datasets and their relationship with the response variable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DAC21C-1167-A481-048C-4082B81DA289}"/>
              </a:ext>
            </a:extLst>
          </p:cNvPr>
          <p:cNvSpPr txBox="1"/>
          <p:nvPr/>
        </p:nvSpPr>
        <p:spPr>
          <a:xfrm>
            <a:off x="3258327" y="3299954"/>
            <a:ext cx="4572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Variables: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>
                <a:highlight>
                  <a:srgbClr val="FFFF00"/>
                </a:highlight>
              </a:rPr>
              <a:t>Above_Median</a:t>
            </a:r>
            <a:r>
              <a:rPr lang="en-US" dirty="0">
                <a:highlight>
                  <a:srgbClr val="FFFF00"/>
                </a:highlight>
              </a:rPr>
              <a:t>  </a:t>
            </a:r>
            <a:r>
              <a:rPr lang="en-US" dirty="0"/>
              <a:t>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Lot_Config</a:t>
            </a:r>
            <a:r>
              <a:rPr lang="en-US" dirty="0"/>
              <a:t>    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Overall_Qual</a:t>
            </a:r>
            <a:r>
              <a:rPr lang="en-US" dirty="0"/>
              <a:t>  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Neighborhood  : Character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Bldg_Type</a:t>
            </a:r>
            <a:r>
              <a:rPr lang="en-US" dirty="0"/>
              <a:t>     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House_Style</a:t>
            </a:r>
            <a:r>
              <a:rPr lang="en-US" dirty="0"/>
              <a:t>   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Exterior_2nd  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Bsmt_Exposure</a:t>
            </a:r>
            <a:r>
              <a:rPr lang="en-US" dirty="0"/>
              <a:t> : Character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BsmtFin_Type_1: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Heating_QC</a:t>
            </a:r>
            <a:r>
              <a:rPr lang="en-US" dirty="0"/>
              <a:t>    : Character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B6567-F9C5-5006-2C03-A3079B3EC5C5}"/>
              </a:ext>
            </a:extLst>
          </p:cNvPr>
          <p:cNvSpPr txBox="1"/>
          <p:nvPr/>
        </p:nvSpPr>
        <p:spPr>
          <a:xfrm>
            <a:off x="6530845" y="3558046"/>
            <a:ext cx="457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11"/>
            </a:pPr>
            <a:r>
              <a:rPr lang="en-US" dirty="0" err="1"/>
              <a:t>Garage_Finish</a:t>
            </a:r>
            <a:r>
              <a:rPr lang="en-US" dirty="0"/>
              <a:t> : Character </a:t>
            </a:r>
          </a:p>
          <a:p>
            <a:pPr marL="342900" indent="-342900">
              <a:buFont typeface="+mj-lt"/>
              <a:buAutoNum type="arabicPeriod" startAt="11"/>
            </a:pPr>
            <a:r>
              <a:rPr lang="en-US" dirty="0" err="1"/>
              <a:t>Garage_Qual</a:t>
            </a:r>
            <a:r>
              <a:rPr lang="en-US" dirty="0"/>
              <a:t>   : Character </a:t>
            </a:r>
          </a:p>
          <a:p>
            <a:pPr marL="342900" indent="-342900">
              <a:buFont typeface="+mj-lt"/>
              <a:buAutoNum type="arabicPeriod" startAt="11"/>
            </a:pPr>
            <a:r>
              <a:rPr lang="en-US" dirty="0" err="1"/>
              <a:t>Year_Built</a:t>
            </a:r>
            <a:r>
              <a:rPr lang="en-US" dirty="0"/>
              <a:t>    : Number </a:t>
            </a:r>
          </a:p>
          <a:p>
            <a:pPr marL="342900" indent="-342900">
              <a:buFont typeface="+mj-lt"/>
              <a:buAutoNum type="arabicPeriod" startAt="11"/>
            </a:pPr>
            <a:r>
              <a:rPr lang="en-US" dirty="0" err="1"/>
              <a:t>Year_Remod_Add</a:t>
            </a:r>
            <a:r>
              <a:rPr lang="en-US" dirty="0"/>
              <a:t>: Number </a:t>
            </a:r>
          </a:p>
          <a:p>
            <a:pPr marL="342900" indent="-342900">
              <a:buFont typeface="+mj-lt"/>
              <a:buAutoNum type="arabicPeriod" startAt="11"/>
            </a:pPr>
            <a:r>
              <a:rPr lang="en-US" dirty="0" err="1"/>
              <a:t>Gr_Liv_Area</a:t>
            </a:r>
            <a:r>
              <a:rPr lang="en-US" dirty="0"/>
              <a:t>  : Number </a:t>
            </a:r>
          </a:p>
          <a:p>
            <a:pPr marL="342900" indent="-342900">
              <a:buFont typeface="+mj-lt"/>
              <a:buAutoNum type="arabicPeriod" startAt="11"/>
            </a:pPr>
            <a:r>
              <a:rPr lang="en-US" dirty="0"/>
              <a:t>Fireplaces    : Number </a:t>
            </a:r>
          </a:p>
          <a:p>
            <a:pPr marL="342900" indent="-342900">
              <a:buFont typeface="+mj-lt"/>
              <a:buAutoNum type="arabicPeriod" startAt="11"/>
            </a:pPr>
            <a:r>
              <a:rPr lang="en-US" dirty="0" err="1"/>
              <a:t>Garage_Cars</a:t>
            </a:r>
            <a:r>
              <a:rPr lang="en-US" dirty="0"/>
              <a:t>   : Number </a:t>
            </a:r>
          </a:p>
          <a:p>
            <a:pPr marL="342900" indent="-342900">
              <a:buFont typeface="+mj-lt"/>
              <a:buAutoNum type="arabicPeriod" startAt="11"/>
            </a:pPr>
            <a:r>
              <a:rPr lang="en-US" dirty="0" err="1"/>
              <a:t>Garage_Area</a:t>
            </a:r>
            <a:r>
              <a:rPr lang="en-US" dirty="0"/>
              <a:t>   : Number </a:t>
            </a:r>
          </a:p>
        </p:txBody>
      </p:sp>
    </p:spTree>
    <p:extLst>
      <p:ext uri="{BB962C8B-B14F-4D97-AF65-F5344CB8AC3E}">
        <p14:creationId xmlns:p14="http://schemas.microsoft.com/office/powerpoint/2010/main" val="1117590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399" y="114300"/>
            <a:ext cx="9601200" cy="840921"/>
          </a:xfrm>
        </p:spPr>
        <p:txBody>
          <a:bodyPr>
            <a:normAutofit/>
          </a:bodyPr>
          <a:lstStyle/>
          <a:p>
            <a:r>
              <a:rPr lang="en-US" dirty="0"/>
              <a:t>Variables Analysis </a:t>
            </a:r>
            <a:r>
              <a:rPr lang="en-US" sz="2400" dirty="0"/>
              <a:t>(</a:t>
            </a:r>
            <a:r>
              <a:rPr lang="en-US" sz="2400" i="1" dirty="0"/>
              <a:t>Quantitative variables</a:t>
            </a:r>
            <a:r>
              <a:rPr lang="en-US" sz="2400" dirty="0"/>
              <a:t>)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43034" y="759278"/>
            <a:ext cx="5878286" cy="19594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2907DB-F95C-FB8C-65C1-1F8289737EC7}"/>
              </a:ext>
            </a:extLst>
          </p:cNvPr>
          <p:cNvSpPr txBox="1"/>
          <p:nvPr/>
        </p:nvSpPr>
        <p:spPr>
          <a:xfrm>
            <a:off x="710160" y="955221"/>
            <a:ext cx="110464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Correlation:  </a:t>
            </a:r>
            <a:r>
              <a:rPr lang="en-US" dirty="0" err="1"/>
              <a:t>Year_Built</a:t>
            </a:r>
            <a:r>
              <a:rPr lang="en-US" dirty="0"/>
              <a:t> (0.58), </a:t>
            </a:r>
            <a:r>
              <a:rPr lang="en-US" dirty="0" err="1"/>
              <a:t>Year_Remod_Add</a:t>
            </a:r>
            <a:r>
              <a:rPr lang="en-US" dirty="0"/>
              <a:t> (0.53),</a:t>
            </a:r>
            <a:r>
              <a:rPr lang="en-US" dirty="0" err="1"/>
              <a:t>Gr_Liv_Area</a:t>
            </a:r>
            <a:r>
              <a:rPr lang="en-US" dirty="0"/>
              <a:t> (0.57),</a:t>
            </a:r>
            <a:r>
              <a:rPr lang="en-US" dirty="0" err="1"/>
              <a:t>Garage_Cars</a:t>
            </a:r>
            <a:r>
              <a:rPr lang="en-US" dirty="0"/>
              <a:t>(0.56), and </a:t>
            </a:r>
            <a:r>
              <a:rPr lang="en-US" dirty="0" err="1"/>
              <a:t>Garage_Area</a:t>
            </a:r>
            <a:r>
              <a:rPr lang="en-US" dirty="0"/>
              <a:t> 0.49 reflecting strong </a:t>
            </a:r>
            <a:r>
              <a:rPr lang="en-US" dirty="0" err="1"/>
              <a:t>corelation</a:t>
            </a:r>
            <a:r>
              <a:rPr lang="en-US" dirty="0"/>
              <a:t> with mutated response variable </a:t>
            </a:r>
            <a:r>
              <a:rPr lang="en-US" dirty="0" err="1"/>
              <a:t>Above_Median_Numeric</a:t>
            </a:r>
            <a:r>
              <a:rPr lang="en-US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878578-EB77-E126-E4C7-7C0E03FE2330}"/>
              </a:ext>
            </a:extLst>
          </p:cNvPr>
          <p:cNvSpPr txBox="1"/>
          <p:nvPr/>
        </p:nvSpPr>
        <p:spPr>
          <a:xfrm>
            <a:off x="710160" y="5103674"/>
            <a:ext cx="114725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Multicollinearity</a:t>
            </a:r>
            <a:r>
              <a:rPr lang="en-US" dirty="0"/>
              <a:t>: ( </a:t>
            </a:r>
            <a:r>
              <a:rPr lang="en-US" i="1" dirty="0"/>
              <a:t>Correlation of other variables with each other instead with response variable </a:t>
            </a:r>
            <a:r>
              <a:rPr lang="en-US" i="1" dirty="0" err="1"/>
              <a:t>Above_Median</a:t>
            </a:r>
            <a:r>
              <a:rPr lang="en-US" i="1" dirty="0"/>
              <a:t> </a:t>
            </a:r>
            <a:r>
              <a:rPr lang="en-US" dirty="0"/>
              <a:t>): 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 err="1"/>
              <a:t>Year_Built</a:t>
            </a:r>
            <a:r>
              <a:rPr lang="en-US" dirty="0"/>
              <a:t> and </a:t>
            </a:r>
            <a:r>
              <a:rPr lang="en-US" dirty="0" err="1"/>
              <a:t>Year_Remod_Add</a:t>
            </a:r>
            <a:r>
              <a:rPr lang="en-US" dirty="0"/>
              <a:t> have </a:t>
            </a:r>
            <a:r>
              <a:rPr lang="en-US" dirty="0" err="1"/>
              <a:t>colinearity</a:t>
            </a:r>
            <a:r>
              <a:rPr lang="en-US" dirty="0"/>
              <a:t> of 0.6 that means strongly related.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 err="1"/>
              <a:t>Gr_Liv_Area</a:t>
            </a:r>
            <a:r>
              <a:rPr lang="en-US" dirty="0"/>
              <a:t> have strong correlation with </a:t>
            </a:r>
            <a:r>
              <a:rPr lang="en-US" dirty="0" err="1"/>
              <a:t>Full_Bath</a:t>
            </a:r>
            <a:r>
              <a:rPr lang="en-US" dirty="0"/>
              <a:t>, </a:t>
            </a:r>
            <a:r>
              <a:rPr lang="en-US" dirty="0" err="1"/>
              <a:t>First_Flr_SF</a:t>
            </a:r>
            <a:r>
              <a:rPr lang="en-US" dirty="0"/>
              <a:t>, </a:t>
            </a:r>
            <a:r>
              <a:rPr lang="en-US" dirty="0" err="1"/>
              <a:t>Second_Flr_SF</a:t>
            </a:r>
            <a:r>
              <a:rPr lang="en-US" dirty="0"/>
              <a:t> and </a:t>
            </a:r>
            <a:r>
              <a:rPr lang="en-US" dirty="0" err="1"/>
              <a:t>Total_Bsmt_SF</a:t>
            </a:r>
            <a:r>
              <a:rPr lang="en-US" dirty="0"/>
              <a:t> while the  </a:t>
            </a:r>
            <a:r>
              <a:rPr lang="en-US" dirty="0" err="1"/>
              <a:t>First_Flr_SF</a:t>
            </a:r>
            <a:r>
              <a:rPr lang="en-US" dirty="0"/>
              <a:t> have strong correlation with </a:t>
            </a:r>
            <a:r>
              <a:rPr lang="en-US" dirty="0" err="1"/>
              <a:t>Total_Bsmt_SF</a:t>
            </a:r>
            <a:r>
              <a:rPr lang="en-US" dirty="0"/>
              <a:t>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 err="1"/>
              <a:t>Garage_Cars</a:t>
            </a:r>
            <a:r>
              <a:rPr lang="en-US" dirty="0"/>
              <a:t> have strong correlation (0.89) with </a:t>
            </a:r>
            <a:r>
              <a:rPr lang="en-US" dirty="0" err="1"/>
              <a:t>Garage_Area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8C7A7B-4F5B-4248-FBEB-2D7A0139E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60" y="1774437"/>
            <a:ext cx="3857448" cy="30015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82EC8D-B54F-4D73-7027-FA7B1A448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864" y="1774437"/>
            <a:ext cx="3857448" cy="29807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EF11CF-5F3A-4E28-D4C0-49FB9722D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5312" y="1816254"/>
            <a:ext cx="3775447" cy="293893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C72B5EB-6E40-FA52-C1A2-4870474A6FA3}"/>
              </a:ext>
            </a:extLst>
          </p:cNvPr>
          <p:cNvSpPr txBox="1"/>
          <p:nvPr/>
        </p:nvSpPr>
        <p:spPr>
          <a:xfrm>
            <a:off x="710160" y="4716538"/>
            <a:ext cx="11167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99"/>
                </a:solidFill>
              </a:rPr>
              <a:t>**There are 10 more variables with poor correlation and has not been present in above bar graphs.</a:t>
            </a:r>
          </a:p>
          <a:p>
            <a:r>
              <a:rPr lang="en-US" sz="1200" dirty="0">
                <a:solidFill>
                  <a:srgbClr val="000099"/>
                </a:solidFill>
              </a:rPr>
              <a:t>**</a:t>
            </a:r>
            <a:r>
              <a:rPr lang="en-US" sz="1200" dirty="0">
                <a:highlight>
                  <a:srgbClr val="FFFF00"/>
                </a:highlight>
              </a:rPr>
              <a:t> </a:t>
            </a:r>
            <a:r>
              <a:rPr lang="en-US" sz="1200" dirty="0" err="1">
                <a:highlight>
                  <a:srgbClr val="FFFF00"/>
                </a:highlight>
              </a:rPr>
              <a:t>Above_Median_Numeric</a:t>
            </a:r>
            <a:r>
              <a:rPr lang="en-US" sz="1200" dirty="0">
                <a:highlight>
                  <a:srgbClr val="FFFF00"/>
                </a:highlight>
              </a:rPr>
              <a:t>  </a:t>
            </a:r>
            <a:r>
              <a:rPr lang="en-US" sz="1200" dirty="0">
                <a:solidFill>
                  <a:srgbClr val="000099"/>
                </a:solidFill>
              </a:rPr>
              <a:t>is a mutated response variable for analysis.</a:t>
            </a:r>
          </a:p>
        </p:txBody>
      </p:sp>
    </p:spTree>
    <p:extLst>
      <p:ext uri="{BB962C8B-B14F-4D97-AF65-F5344CB8AC3E}">
        <p14:creationId xmlns:p14="http://schemas.microsoft.com/office/powerpoint/2010/main" val="712346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705" y="114300"/>
            <a:ext cx="9601200" cy="840921"/>
          </a:xfrm>
        </p:spPr>
        <p:txBody>
          <a:bodyPr>
            <a:normAutofit/>
          </a:bodyPr>
          <a:lstStyle/>
          <a:p>
            <a:r>
              <a:rPr lang="en-US" dirty="0"/>
              <a:t>Variables Analysis </a:t>
            </a:r>
            <a:r>
              <a:rPr lang="en-US" sz="2400" dirty="0"/>
              <a:t>(</a:t>
            </a:r>
            <a:r>
              <a:rPr lang="en-US" sz="2400" i="1" dirty="0"/>
              <a:t>Factor variables</a:t>
            </a:r>
            <a:r>
              <a:rPr lang="en-US" sz="2400" dirty="0"/>
              <a:t>)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43034" y="759278"/>
            <a:ext cx="5878286" cy="19594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926C0F-9C80-AFE1-FFFE-06F256D08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24" y="955221"/>
            <a:ext cx="5796496" cy="35644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56E09C-7575-D40D-8D34-6A8F0A34C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320" y="950076"/>
            <a:ext cx="5677456" cy="35696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B593E3-2E68-BAE0-4BE7-37F2E0C906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24" y="4519694"/>
            <a:ext cx="5915559" cy="17691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0C4DAA1-5A4E-296F-C4A1-5ABE0C619C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3110" y="4519694"/>
            <a:ext cx="5551617" cy="22240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691DA66-04DC-4357-2746-15658055BB9A}"/>
              </a:ext>
            </a:extLst>
          </p:cNvPr>
          <p:cNvSpPr txBox="1"/>
          <p:nvPr/>
        </p:nvSpPr>
        <p:spPr>
          <a:xfrm>
            <a:off x="724825" y="6288833"/>
            <a:ext cx="59155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variables are reflecting the pattern of correlation with response variable  </a:t>
            </a:r>
            <a:r>
              <a:rPr lang="en-US" dirty="0" err="1"/>
              <a:t>Above_Meadian</a:t>
            </a:r>
            <a:r>
              <a:rPr lang="en-US" dirty="0"/>
              <a:t> in bar graphs.</a:t>
            </a:r>
          </a:p>
        </p:txBody>
      </p:sp>
    </p:spTree>
    <p:extLst>
      <p:ext uri="{BB962C8B-B14F-4D97-AF65-F5344CB8AC3E}">
        <p14:creationId xmlns:p14="http://schemas.microsoft.com/office/powerpoint/2010/main" val="2509028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40921"/>
          </a:xfrm>
        </p:spPr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81134" y="1330778"/>
            <a:ext cx="5878286" cy="19594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E6F565-BD93-E305-B582-1B89A88EF69B}"/>
              </a:ext>
            </a:extLst>
          </p:cNvPr>
          <p:cNvSpPr txBox="1"/>
          <p:nvPr/>
        </p:nvSpPr>
        <p:spPr>
          <a:xfrm>
            <a:off x="681134" y="1526721"/>
            <a:ext cx="1139267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Exploration of 17 variables revealed a potentially positive relationship with the response variable (RV), "</a:t>
            </a:r>
            <a:r>
              <a:rPr lang="en-US" dirty="0" err="1"/>
              <a:t>Above_Median</a:t>
            </a:r>
            <a:r>
              <a:rPr lang="en-US" dirty="0"/>
              <a:t>“ in bar and correlation graphs.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 of 18, including one response variable(RV) has been identified for the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Initially, 11 factor and 6 number variables were selected for the model due to their possible strong relationship and diverse nature within the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character variables were converted into factors to enhance their analysis and interpretation.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 variable </a:t>
            </a:r>
            <a:r>
              <a:rPr lang="en-US" dirty="0" err="1"/>
              <a:t>Above_Median_Numeric</a:t>
            </a:r>
            <a:r>
              <a:rPr lang="en-US" dirty="0"/>
              <a:t> was mutated to allow correlation analysis of quantitative variables with RV.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Eliminating nominal variables with repetitive values for a more focused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Nominal variables Neighborhood(28), </a:t>
            </a:r>
            <a:r>
              <a:rPr lang="en-US" dirty="0" err="1"/>
              <a:t>Overall_Qual</a:t>
            </a:r>
            <a:r>
              <a:rPr lang="en-US" dirty="0"/>
              <a:t>(10), Exterior_2nd(17), and </a:t>
            </a:r>
            <a:r>
              <a:rPr lang="en-US" dirty="0" err="1"/>
              <a:t>MS_SubClass</a:t>
            </a:r>
            <a:r>
              <a:rPr lang="en-US" dirty="0"/>
              <a:t>(16) have the highest unique patterns of data in brackets, so they are included for model preparation to avoid overfitting of the future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Continuous variables were also eliminated as reflected poor correlation with the response variable.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Variables with higher standard deviation were preferred to capture diverse patterns and improve predictability, minimizing the risk of overfitting.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"</a:t>
            </a:r>
            <a:r>
              <a:rPr lang="en-US" dirty="0" err="1"/>
              <a:t>ggpairs</a:t>
            </a:r>
            <a:r>
              <a:rPr lang="en-US" dirty="0"/>
              <a:t>" plot analysis highlighted Neighborhood, </a:t>
            </a:r>
            <a:r>
              <a:rPr lang="en-US" dirty="0" err="1"/>
              <a:t>Heating_QC</a:t>
            </a:r>
            <a:r>
              <a:rPr lang="en-US" dirty="0"/>
              <a:t>, and MS </a:t>
            </a:r>
            <a:r>
              <a:rPr lang="en-US" dirty="0" err="1"/>
              <a:t>SubClass</a:t>
            </a:r>
            <a:r>
              <a:rPr lang="en-US" dirty="0"/>
              <a:t> as variables showing a possible strong relationship with the response variable.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reduction in the number of observations did not significantly impact the overall analysis, including the full volume of observations.</a:t>
            </a:r>
          </a:p>
        </p:txBody>
      </p:sp>
    </p:spTree>
    <p:extLst>
      <p:ext uri="{BB962C8B-B14F-4D97-AF65-F5344CB8AC3E}">
        <p14:creationId xmlns:p14="http://schemas.microsoft.com/office/powerpoint/2010/main" val="409657266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762</TotalTime>
  <Words>780</Words>
  <Application>Microsoft Office PowerPoint</Application>
  <PresentationFormat>Widescreen</PresentationFormat>
  <Paragraphs>59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Franklin Gothic Book</vt:lpstr>
      <vt:lpstr>Wingdings</vt:lpstr>
      <vt:lpstr>Crop</vt:lpstr>
      <vt:lpstr>Descriptive Analysis of the home sales dataset Project Phase1</vt:lpstr>
      <vt:lpstr>Data Observation</vt:lpstr>
      <vt:lpstr>Selection of Variables</vt:lpstr>
      <vt:lpstr>Variables Analysis (Quantitative variables)</vt:lpstr>
      <vt:lpstr>Variables Analysis (Factor variables)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prafullmohan pandey</dc:creator>
  <cp:lastModifiedBy>prafullmohan pandey</cp:lastModifiedBy>
  <cp:revision>19</cp:revision>
  <dcterms:created xsi:type="dcterms:W3CDTF">2023-06-18T18:39:44Z</dcterms:created>
  <dcterms:modified xsi:type="dcterms:W3CDTF">2023-06-19T22:32:26Z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